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F1DE8F-1E76-47E4-95B8-90DE3C4F1049}" type="datetimeFigureOut">
              <a:rPr lang="es-AR" smtClean="0"/>
              <a:pPr/>
              <a:t>21/08/2012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73993E-96CD-4EE0-8575-B191E909D5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8478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LA TEORÍA DE LAS IDEAS O DEL CONOCER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soygik.com/wp-content/uploads/2008/07/doncurtai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883034" cy="483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971600" y="57332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¿Qué podemos observar aquí?</a:t>
            </a:r>
            <a:endParaRPr 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soygik.com/wp-content/uploads/2008/07/bicyc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503612" cy="479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755576" y="551723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Y aquí, ¿podemos ver cómo se mueven las ruedas?</a:t>
            </a:r>
            <a:endParaRPr 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tabanitasdepatricia1c.nireblog.com/blogs1/tabanitasdepatricia1c/files/serpient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523315"/>
            <a:ext cx="6120679" cy="528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chuidiang.com/varios/fotos_ingenio/image00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70485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ilusionesopticas.net/wp-content/uploads/2008/11/circulo-giratorio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303" y="764704"/>
            <a:ext cx="7190105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ic. Claudio Godoy\Downloads\a060317opinion.jpg_16539303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7505"/>
            <a:ext cx="8230679" cy="6035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osa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337026" cy="6168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u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620713"/>
            <a:ext cx="5543550" cy="535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2132856"/>
            <a:ext cx="6984776" cy="18158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2800" dirty="0" smtClean="0"/>
              <a:t>Pero Platón se preguntó por algo más que unos efectos visuales, lo mismo han hecho muchos filósofos a lo largo de la historia…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269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Para Platón del </a:t>
            </a:r>
            <a:r>
              <a:rPr lang="es-AR" sz="2000" b="1" dirty="0" smtClean="0"/>
              <a:t>verdadero mundo REAL </a:t>
            </a:r>
            <a:r>
              <a:rPr lang="es-AR" dirty="0" smtClean="0"/>
              <a:t>es el </a:t>
            </a:r>
            <a:r>
              <a:rPr lang="es-AR" b="1" dirty="0" smtClean="0"/>
              <a:t>mundo de las ideas o de las formas</a:t>
            </a:r>
            <a:r>
              <a:rPr lang="es-AR" dirty="0" smtClean="0"/>
              <a:t>, que es </a:t>
            </a:r>
            <a:r>
              <a:rPr lang="es-AR" sz="2400" b="1" dirty="0" smtClean="0">
                <a:solidFill>
                  <a:srgbClr val="C00000"/>
                </a:solidFill>
              </a:rPr>
              <a:t>eterno y no físico 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9592" y="1556792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Los hombres solo podemos acceder a él por la parte racional del alma y por eso lo llama </a:t>
            </a:r>
            <a:r>
              <a:rPr lang="es-AR" sz="2400" b="1" dirty="0" smtClean="0">
                <a:solidFill>
                  <a:srgbClr val="C00000"/>
                </a:solidFill>
              </a:rPr>
              <a:t>MUNDO INTELIGIBLE</a:t>
            </a:r>
            <a:endParaRPr lang="es-AR" b="1" dirty="0">
              <a:solidFill>
                <a:srgbClr val="C00000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2339752" y="2564904"/>
            <a:ext cx="3528392" cy="1440160"/>
            <a:chOff x="2339752" y="2564904"/>
            <a:chExt cx="3528392" cy="1440160"/>
          </a:xfrm>
        </p:grpSpPr>
        <p:sp>
          <p:nvSpPr>
            <p:cNvPr id="6" name="5 Elipse"/>
            <p:cNvSpPr/>
            <p:nvPr/>
          </p:nvSpPr>
          <p:spPr>
            <a:xfrm>
              <a:off x="2339752" y="2564904"/>
              <a:ext cx="3528392" cy="1440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2555776" y="2996952"/>
              <a:ext cx="3168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400" dirty="0" smtClean="0"/>
                <a:t>¿Qué es una idea?</a:t>
              </a:r>
              <a:endParaRPr lang="es-AR" sz="2400" dirty="0"/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1115616" y="4161854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Una idea es una </a:t>
            </a:r>
            <a:r>
              <a:rPr lang="es-AR" sz="2400" b="1" dirty="0" smtClean="0"/>
              <a:t>forma, molde o modelo </a:t>
            </a:r>
            <a:r>
              <a:rPr lang="es-AR" dirty="0" smtClean="0"/>
              <a:t>con la que han sido hechas las cosas de mundo en el que vivimos nosotros, llamado </a:t>
            </a:r>
            <a:r>
              <a:rPr lang="es-AR" sz="2400" b="1" dirty="0" smtClean="0">
                <a:solidFill>
                  <a:srgbClr val="C00000"/>
                </a:solidFill>
              </a:rPr>
              <a:t>MUNDO SENSIBLE O DE LAS COSAS</a:t>
            </a:r>
            <a:endParaRPr lang="es-A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262" y="2132856"/>
            <a:ext cx="229488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971600" y="674112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Platón cuenta que antes que existieran todas las cosas, solo había una </a:t>
            </a:r>
            <a:r>
              <a:rPr lang="es-AR" sz="2400" b="1" dirty="0" smtClean="0"/>
              <a:t>masa móvil y caótica</a:t>
            </a:r>
            <a:endParaRPr lang="es-AR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851920" y="2132856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El </a:t>
            </a:r>
            <a:r>
              <a:rPr lang="es-AR" sz="2400" b="1" dirty="0">
                <a:solidFill>
                  <a:srgbClr val="C00000"/>
                </a:solidFill>
              </a:rPr>
              <a:t>demiurgo o artesano</a:t>
            </a:r>
            <a:r>
              <a:rPr lang="es-AR" dirty="0" smtClean="0"/>
              <a:t>, que es bueno y eterno, decidió moldear todas las cosas basándose en las </a:t>
            </a:r>
            <a:r>
              <a:rPr lang="es-AR" sz="2400" b="1" dirty="0" smtClean="0">
                <a:solidFill>
                  <a:srgbClr val="C00000"/>
                </a:solidFill>
              </a:rPr>
              <a:t>IDEAS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23928" y="3789040"/>
            <a:ext cx="42484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Así, a cada idea le corresponden </a:t>
            </a:r>
            <a:r>
              <a:rPr lang="es-AR" sz="2400" b="1" dirty="0" smtClean="0"/>
              <a:t>muchas cosas </a:t>
            </a:r>
            <a:r>
              <a:rPr lang="es-AR" dirty="0" smtClean="0"/>
              <a:t>que </a:t>
            </a:r>
            <a:r>
              <a:rPr lang="es-AR" sz="2800" b="1" dirty="0" smtClean="0">
                <a:solidFill>
                  <a:srgbClr val="C00000"/>
                </a:solidFill>
              </a:rPr>
              <a:t>la imitan o participan de ella</a:t>
            </a:r>
            <a:endParaRPr lang="es-A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60839" cy="618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Las </a:t>
            </a:r>
            <a:r>
              <a:rPr lang="es-AR" sz="2400" b="1" dirty="0" smtClean="0">
                <a:solidFill>
                  <a:srgbClr val="C00000"/>
                </a:solidFill>
              </a:rPr>
              <a:t>IDEAS</a:t>
            </a:r>
            <a:r>
              <a:rPr lang="es-AR" sz="2400" dirty="0" smtClean="0"/>
              <a:t> </a:t>
            </a:r>
            <a:r>
              <a:rPr lang="es-AR" dirty="0" smtClean="0"/>
              <a:t>son </a:t>
            </a:r>
            <a:r>
              <a:rPr lang="es-AR" sz="2400" b="1" dirty="0" smtClean="0">
                <a:solidFill>
                  <a:srgbClr val="C00000"/>
                </a:solidFill>
              </a:rPr>
              <a:t>ÚNICAS, ETERNAS E INMUTABLES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64088" y="54868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Las </a:t>
            </a:r>
            <a:r>
              <a:rPr lang="es-AR" sz="2400" b="1" dirty="0" smtClean="0">
                <a:solidFill>
                  <a:srgbClr val="C00000"/>
                </a:solidFill>
              </a:rPr>
              <a:t>COSAS</a:t>
            </a:r>
            <a:r>
              <a:rPr lang="es-AR" sz="2400" dirty="0" smtClean="0"/>
              <a:t> </a:t>
            </a:r>
            <a:r>
              <a:rPr lang="es-AR" dirty="0" smtClean="0"/>
              <a:t>son </a:t>
            </a:r>
            <a:r>
              <a:rPr lang="es-AR" sz="2400" b="1" dirty="0" smtClean="0">
                <a:solidFill>
                  <a:srgbClr val="C00000"/>
                </a:solidFill>
              </a:rPr>
              <a:t>MÚLTIPLES, CORRUPTIBLES Y MUTABLES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24208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Como el </a:t>
            </a:r>
            <a:r>
              <a:rPr lang="es-AR" b="1" dirty="0" smtClean="0"/>
              <a:t>SER</a:t>
            </a:r>
            <a:r>
              <a:rPr lang="es-AR" dirty="0" smtClean="0"/>
              <a:t> de </a:t>
            </a:r>
            <a:r>
              <a:rPr lang="es-AR" b="1" dirty="0" smtClean="0"/>
              <a:t>PARMÉNIDES</a:t>
            </a:r>
            <a:endParaRPr lang="es-AR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796136" y="234888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Como decía </a:t>
            </a:r>
            <a:r>
              <a:rPr lang="es-AR" b="1" dirty="0" smtClean="0"/>
              <a:t>HERÁCLITO</a:t>
            </a:r>
            <a:endParaRPr lang="es-AR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635896" y="1340768"/>
            <a:ext cx="10081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ALMA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3203848" y="2492896"/>
            <a:ext cx="208823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MATEMÁTICAS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5856" y="3933056"/>
            <a:ext cx="2016224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IDEA DE BIEN</a:t>
            </a:r>
            <a:endParaRPr lang="es-AR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40466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139952" y="1772816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139952" y="299695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228184" y="3789040"/>
            <a:ext cx="19442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>
                <a:solidFill>
                  <a:schemeClr val="dk1"/>
                </a:solidFill>
              </a:rPr>
              <a:t>Ideas de cosas naturales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004048" y="5507940"/>
            <a:ext cx="244827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>
                <a:solidFill>
                  <a:schemeClr val="dk1"/>
                </a:solidFill>
              </a:rPr>
              <a:t>Ideas matemáticas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19672" y="5507940"/>
            <a:ext cx="252028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>
                <a:solidFill>
                  <a:schemeClr val="dk1"/>
                </a:solidFill>
              </a:rPr>
              <a:t>Ideas Estéticas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83568" y="3995772"/>
            <a:ext cx="18002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Ideas Éticas</a:t>
            </a:r>
            <a:endParaRPr lang="es-AR" dirty="0"/>
          </a:p>
        </p:txBody>
      </p:sp>
      <p:cxnSp>
        <p:nvCxnSpPr>
          <p:cNvPr id="19" name="18 Conector recto de flecha"/>
          <p:cNvCxnSpPr>
            <a:endCxn id="14" idx="1"/>
          </p:cNvCxnSpPr>
          <p:nvPr/>
        </p:nvCxnSpPr>
        <p:spPr>
          <a:xfrm flipV="1">
            <a:off x="5436096" y="4112206"/>
            <a:ext cx="792088" cy="368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8" idx="1"/>
          </p:cNvCxnSpPr>
          <p:nvPr/>
        </p:nvCxnSpPr>
        <p:spPr>
          <a:xfrm flipH="1">
            <a:off x="2555776" y="4117722"/>
            <a:ext cx="720080" cy="1753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15" idx="0"/>
          </p:cNvCxnSpPr>
          <p:nvPr/>
        </p:nvCxnSpPr>
        <p:spPr>
          <a:xfrm>
            <a:off x="4572000" y="4509120"/>
            <a:ext cx="1656184" cy="9988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3131840" y="4509120"/>
            <a:ext cx="864096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69269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</a:t>
            </a:r>
            <a:r>
              <a:rPr lang="es-AR" sz="2000" b="1" dirty="0">
                <a:solidFill>
                  <a:srgbClr val="C00000"/>
                </a:solidFill>
              </a:rPr>
              <a:t>mundo inteligible </a:t>
            </a:r>
            <a:r>
              <a:rPr lang="es-AR" dirty="0"/>
              <a:t>hay una </a:t>
            </a:r>
            <a:r>
              <a:rPr lang="es-AR" sz="2000" b="1" dirty="0">
                <a:solidFill>
                  <a:srgbClr val="C00000"/>
                </a:solidFill>
              </a:rPr>
              <a:t>conocimiento verdadero</a:t>
            </a:r>
            <a:r>
              <a:rPr lang="es-AR" dirty="0"/>
              <a:t>, un conocimiento válido, de primer orden </a:t>
            </a:r>
          </a:p>
        </p:txBody>
      </p:sp>
      <p:sp>
        <p:nvSpPr>
          <p:cNvPr id="3" name="2 Flecha abajo"/>
          <p:cNvSpPr/>
          <p:nvPr/>
        </p:nvSpPr>
        <p:spPr>
          <a:xfrm>
            <a:off x="3923928" y="1556792"/>
            <a:ext cx="100811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1115616" y="2420888"/>
            <a:ext cx="720080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800" b="1" dirty="0">
                <a:latin typeface="Grega1" pitchFamily="18" charset="0"/>
              </a:rPr>
              <a:t>¦B4FJZ:0 </a:t>
            </a:r>
            <a:r>
              <a:rPr lang="es-AR" dirty="0"/>
              <a:t>(</a:t>
            </a:r>
            <a:r>
              <a:rPr lang="es-AR" b="1" dirty="0" err="1"/>
              <a:t>episteme</a:t>
            </a:r>
            <a:r>
              <a:rPr lang="es-AR" dirty="0"/>
              <a:t>) que podemos traducir como </a:t>
            </a:r>
            <a:r>
              <a:rPr lang="es-AR" sz="2400" b="1" dirty="0">
                <a:solidFill>
                  <a:srgbClr val="C00000"/>
                </a:solidFill>
              </a:rPr>
              <a:t>ciencia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378904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En el </a:t>
            </a:r>
            <a:r>
              <a:rPr lang="es-AR" sz="2000" b="1" dirty="0" smtClean="0">
                <a:solidFill>
                  <a:srgbClr val="C00000"/>
                </a:solidFill>
              </a:rPr>
              <a:t>mundo </a:t>
            </a:r>
            <a:r>
              <a:rPr lang="es-AR" sz="2000" b="1" dirty="0">
                <a:solidFill>
                  <a:srgbClr val="C00000"/>
                </a:solidFill>
              </a:rPr>
              <a:t>sensible</a:t>
            </a:r>
            <a:r>
              <a:rPr lang="es-AR" dirty="0"/>
              <a:t>, no hay un conocimiento de primer orden, un </a:t>
            </a:r>
            <a:r>
              <a:rPr lang="es-AR" sz="2000" b="1" dirty="0">
                <a:solidFill>
                  <a:srgbClr val="C00000"/>
                </a:solidFill>
              </a:rPr>
              <a:t>conocimiento fiable</a:t>
            </a:r>
            <a:endParaRPr lang="es-AR" b="1" dirty="0">
              <a:solidFill>
                <a:srgbClr val="C00000"/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3923928" y="4581128"/>
            <a:ext cx="100811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1259632" y="5229200"/>
            <a:ext cx="705678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800" b="1" dirty="0">
                <a:latin typeface="Grega1" pitchFamily="18" charset="0"/>
              </a:rPr>
              <a:t>*`&gt;" </a:t>
            </a:r>
            <a:r>
              <a:rPr lang="es-AR" i="1" dirty="0"/>
              <a:t>(</a:t>
            </a:r>
            <a:r>
              <a:rPr lang="es-AR" sz="2000" b="1" dirty="0" err="1"/>
              <a:t>doxa</a:t>
            </a:r>
            <a:r>
              <a:rPr lang="es-AR" i="1" dirty="0"/>
              <a:t>) que podemos traducir como </a:t>
            </a:r>
            <a:r>
              <a:rPr lang="es-AR" sz="2400" b="1" i="1" dirty="0">
                <a:solidFill>
                  <a:srgbClr val="C00000"/>
                </a:solidFill>
              </a:rPr>
              <a:t>opinión</a:t>
            </a:r>
            <a:endParaRPr lang="es-A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620688"/>
            <a:ext cx="576064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Conclusiones </a:t>
            </a:r>
            <a:endParaRPr lang="es-AR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628800"/>
            <a:ext cx="7704856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AR" dirty="0"/>
              <a:t>Platón establece una clara </a:t>
            </a:r>
            <a:r>
              <a:rPr lang="es-AR" b="1" dirty="0">
                <a:solidFill>
                  <a:srgbClr val="C00000"/>
                </a:solidFill>
              </a:rPr>
              <a:t>separación entre dos mundos</a:t>
            </a:r>
            <a:r>
              <a:rPr lang="es-AR" dirty="0">
                <a:solidFill>
                  <a:srgbClr val="C00000"/>
                </a:solidFill>
              </a:rPr>
              <a:t> </a:t>
            </a:r>
            <a:r>
              <a:rPr lang="es-AR" dirty="0"/>
              <a:t>(dualismo). Ese dualismo entre los dos mundos tiene su correlato a nivel antropológico, es decir, hay una división en el hombre clara entre alma y cuerpo (el alma más vinculada al mundo inteligible y el cuerpo más vinculado al mundo sensible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3284984"/>
            <a:ext cx="770485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C00000"/>
                </a:solidFill>
              </a:rPr>
              <a:t>Las ideas son independientes de nosotros</a:t>
            </a:r>
            <a:r>
              <a:rPr lang="es-AR" dirty="0"/>
              <a:t>. Son las esencias, la verdadera realidad, lo que explica por qué este mundo es como es y las cosas de este mundo sean lo que son.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71600" y="4365104"/>
            <a:ext cx="64807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C00000"/>
                </a:solidFill>
              </a:rPr>
              <a:t>Las ideas son eternas, son </a:t>
            </a:r>
            <a:r>
              <a:rPr lang="es-AR" b="1" dirty="0" smtClean="0">
                <a:solidFill>
                  <a:srgbClr val="C00000"/>
                </a:solidFill>
              </a:rPr>
              <a:t>inmutables y únicas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4869160"/>
            <a:ext cx="7272808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AR" dirty="0"/>
              <a:t>Las ideas no pueden alcanzarse mediante el conocimiento sensible, </a:t>
            </a:r>
            <a:r>
              <a:rPr lang="es-AR" b="1" dirty="0">
                <a:solidFill>
                  <a:srgbClr val="C00000"/>
                </a:solidFill>
              </a:rPr>
              <a:t>las ideas se alcanzan mediante el conocimiento racional</a:t>
            </a:r>
            <a:r>
              <a:rPr lang="es-AR" b="1" dirty="0"/>
              <a:t>,</a:t>
            </a:r>
            <a:r>
              <a:rPr lang="es-AR" dirty="0"/>
              <a:t> mientras que las cosas materiales esas sí se alcanzan por el conocimiento sensorial.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476672"/>
            <a:ext cx="6048672" cy="10772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3200" dirty="0">
                <a:solidFill>
                  <a:schemeClr val="lt1"/>
                </a:solidFill>
              </a:rPr>
              <a:t>Relación entre lo uno y lo múltiple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844824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Para explicar la relación que hay entre las ideas y las cosas Platón utiliza dos palabras, </a:t>
            </a:r>
            <a:r>
              <a:rPr lang="es-AR" sz="2400" b="1" dirty="0">
                <a:solidFill>
                  <a:srgbClr val="C00000"/>
                </a:solidFill>
              </a:rPr>
              <a:t>imitación y participación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3537590"/>
            <a:ext cx="3528392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C00000"/>
                </a:solidFill>
              </a:rPr>
              <a:t>Imitación</a:t>
            </a:r>
            <a:r>
              <a:rPr lang="es-AR" sz="2400" dirty="0"/>
              <a:t> </a:t>
            </a:r>
            <a:r>
              <a:rPr lang="es-AR" dirty="0"/>
              <a:t>es que las cosas de este mundo intentan parecerse lo más posible a las ideas y en la medida en que más se parezcan a las ideas son más reales, más perfectas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64088" y="3792522"/>
            <a:ext cx="3096344" cy="1292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Las </a:t>
            </a:r>
            <a:r>
              <a:rPr lang="es-AR" dirty="0"/>
              <a:t>cosas son más reales en la medida en que </a:t>
            </a:r>
            <a:r>
              <a:rPr lang="es-AR" sz="2400" b="1" dirty="0">
                <a:solidFill>
                  <a:srgbClr val="C00000"/>
                </a:solidFill>
              </a:rPr>
              <a:t>participan</a:t>
            </a:r>
            <a:r>
              <a:rPr lang="es-AR" sz="2400" dirty="0"/>
              <a:t> </a:t>
            </a:r>
            <a:r>
              <a:rPr lang="es-AR" dirty="0"/>
              <a:t>más de las ideas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2627784" y="2564904"/>
            <a:ext cx="1224136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5940152" y="2636912"/>
            <a:ext cx="108012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92696"/>
            <a:ext cx="741682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/>
              <a:t>Hemos dicho que el mundo de lo físico es una copia del modelo inteligible que es real. </a:t>
            </a:r>
            <a:r>
              <a:rPr lang="es-AR" b="1" dirty="0"/>
              <a:t>¿Eso quiere decir que este mundo es falso?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43608" y="2804735"/>
            <a:ext cx="374441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No, no hay que ser tan extremistas. En la medida en que este mundo participa y lo imita, algo de realidad tendrá</a:t>
            </a: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2555776" y="1772816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derecha"/>
          <p:cNvSpPr/>
          <p:nvPr/>
        </p:nvSpPr>
        <p:spPr>
          <a:xfrm rot="1876721">
            <a:off x="5004048" y="3356992"/>
            <a:ext cx="93610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1259632" y="4725144"/>
            <a:ext cx="68407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Pero sí nos puede </a:t>
            </a:r>
            <a:r>
              <a:rPr lang="es-AR" sz="2400" b="1" dirty="0" smtClean="0">
                <a:solidFill>
                  <a:srgbClr val="C00000"/>
                </a:solidFill>
              </a:rPr>
              <a:t>engañar</a:t>
            </a:r>
            <a:r>
              <a:rPr lang="es-AR" dirty="0" smtClean="0"/>
              <a:t>, ahora veremos cómo…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547</Words>
  <Application>Microsoft Office PowerPoint</Application>
  <PresentationFormat>Presentación en pantalla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Aspecto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Lic. Claudio Godoy</dc:creator>
  <cp:lastModifiedBy>Lic. Claudio Godoy</cp:lastModifiedBy>
  <cp:revision>16</cp:revision>
  <dcterms:created xsi:type="dcterms:W3CDTF">2012-08-02T04:58:13Z</dcterms:created>
  <dcterms:modified xsi:type="dcterms:W3CDTF">2012-08-21T11:58:09Z</dcterms:modified>
</cp:coreProperties>
</file>